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EE4"/>
    <a:srgbClr val="FF53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B0E89D-648B-495C-8785-DFB4726D70C0}" v="2" dt="2024-01-02T15:43:31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2"/>
    <p:restoredTop sz="91692"/>
  </p:normalViewPr>
  <p:slideViewPr>
    <p:cSldViewPr snapToGrid="0" snapToObjects="1">
      <p:cViewPr varScale="1">
        <p:scale>
          <a:sx n="58" d="100"/>
          <a:sy n="58" d="100"/>
        </p:scale>
        <p:origin x="1752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821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821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34B44F60-FEA1-8645-8D2A-8C4EFFF63FC1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821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821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D121B9F3-1051-7B4B-ABA4-6814A2705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11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1B9F3-1051-7B4B-ABA4-6814A2705D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74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4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1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97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6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35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21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55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73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9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396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7E4D1-919C-E54D-9362-ED01684E26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9CD6F-D3B8-D742-ACDA-248E456A2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74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7742" y="62999"/>
            <a:ext cx="2693591" cy="3354765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Print Plus 3" panose="02000805000000020003" pitchFamily="50" charset="0"/>
                <a:cs typeface="Sassoon Infant"/>
              </a:rPr>
              <a:t>As writers we will 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Working on fiction, non-fiction and poetry.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Segmenting words and using our phonics skills to spell words.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Leaving spaces between words.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Using capital letters, full stops and question marks correctly.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Sequencing sentences to form short narratives.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Continuing to practise our letter formation.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7182" y="47281"/>
            <a:ext cx="2950184" cy="2092881"/>
          </a:xfrm>
          <a:prstGeom prst="rect">
            <a:avLst/>
          </a:prstGeom>
          <a:noFill/>
          <a:ln w="38100" cmpd="sng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etter-join Print Plus 3" panose="02000805000000020003" pitchFamily="50" charset="0"/>
                <a:cs typeface="Sassoon Infant"/>
              </a:rPr>
              <a:t>As mathematicians we will 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Counting within 20.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latin typeface="Letter-join Print Plus 3" panose="02000805000000020003" pitchFamily="50" charset="0"/>
                <a:cs typeface="Sassoon Infant"/>
              </a:rPr>
              <a:t>Securing </a:t>
            </a: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place value of numbers up to 20.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Identifying 1 more / 1 less of numbers up to 20.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Using number lines to estimate, compare and order numbers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84823" y="101716"/>
            <a:ext cx="3078869" cy="3262432"/>
          </a:xfrm>
          <a:prstGeom prst="rect">
            <a:avLst/>
          </a:prstGeom>
          <a:noFill/>
          <a:ln w="38100" cmpd="sng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Letter-join Print Plus 3" panose="02000805000000020003" pitchFamily="50" charset="0"/>
                <a:cs typeface="Sassoon Infant"/>
              </a:rPr>
              <a:t>As scientists we will be: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Learning that there are 4 seasons and be able to name them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Observe and describe weather associated with the seasons and how day length varies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Working scientifically by </a:t>
            </a:r>
            <a:r>
              <a:rPr lang="en-GB" sz="1400" dirty="0">
                <a:solidFill>
                  <a:srgbClr val="313131"/>
                </a:solidFill>
                <a:latin typeface="Letter-join Print Plus 3" panose="02000805000000020003" pitchFamily="50" charset="0"/>
                <a:cs typeface="Sassoon Infant"/>
              </a:rPr>
              <a:t>u</a:t>
            </a:r>
            <a:r>
              <a:rPr lang="en-GB" sz="1400" b="0" i="0" dirty="0">
                <a:solidFill>
                  <a:srgbClr val="313131"/>
                </a:solidFill>
                <a:effectLst/>
                <a:latin typeface="Letter-join Print Plus 3" panose="02000805000000020003" pitchFamily="50" charset="0"/>
              </a:rPr>
              <a:t>sing our observations and ideas to suggest answers to questions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313131"/>
                </a:solidFill>
                <a:latin typeface="Letter-join Print Plus 3" panose="02000805000000020003" pitchFamily="50" charset="0"/>
              </a:rPr>
              <a:t>Performing simple tests to make comparisons about the amount of rainfall over 5 weeks.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313131"/>
                </a:solidFill>
                <a:effectLst/>
                <a:latin typeface="Letter-join Print Plus 3" panose="02000805000000020003" pitchFamily="50" charset="0"/>
              </a:rPr>
              <a:t>Gathering and recording data to help answer questions.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Letter-join Print Plus 3" panose="02000805000000020003" pitchFamily="50" charset="0"/>
              <a:cs typeface="Sassoon Infan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2724" y="378855"/>
            <a:ext cx="419387" cy="38029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8380" y="3614944"/>
            <a:ext cx="2552313" cy="738664"/>
          </a:xfrm>
          <a:prstGeom prst="rect">
            <a:avLst/>
          </a:prstGeom>
          <a:noFill/>
          <a:ln w="38100" cmpd="sng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Letter-join Print Plus 3" panose="02000805000000020003" pitchFamily="50" charset="0"/>
                <a:cs typeface="Sassoon Infant"/>
              </a:rPr>
              <a:t>As artists and designers we will 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Using clay creatively.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86900" y="4394707"/>
            <a:ext cx="3083108" cy="1154162"/>
          </a:xfrm>
          <a:prstGeom prst="rect">
            <a:avLst/>
          </a:prstGeom>
          <a:noFill/>
          <a:ln w="38100" cmpd="sng">
            <a:solidFill>
              <a:srgbClr val="FF53C1"/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b="1" dirty="0">
                <a:latin typeface="Letter-join Print Plus 3" panose="02000805000000020003" pitchFamily="50" charset="0"/>
                <a:cs typeface="Sassoon Infant"/>
              </a:rPr>
              <a:t>As Geographers we will 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Identifying s</a:t>
            </a:r>
            <a:r>
              <a:rPr lang="en-GB" sz="1400" dirty="0">
                <a:effectLst/>
                <a:latin typeface="Letter-join Print Plus 3" panose="02000805000000020003" pitchFamily="50" charset="0"/>
                <a:ea typeface="MS Mincho" panose="02020609040205080304" pitchFamily="49" charset="-128"/>
              </a:rPr>
              <a:t>seasonal &amp; daily weather patterns in the UK and the location of hot and cold areas of the world</a:t>
            </a:r>
            <a:endParaRPr lang="en-US" sz="1400" b="1" dirty="0">
              <a:latin typeface="Letter-join Print Plus 3" panose="02000805000000020003" pitchFamily="50" charset="0"/>
              <a:cs typeface="Sassoon Infant"/>
            </a:endParaRPr>
          </a:p>
        </p:txBody>
      </p:sp>
      <p:sp>
        <p:nvSpPr>
          <p:cNvPr id="18" name="Explosion 1 17"/>
          <p:cNvSpPr/>
          <p:nvPr/>
        </p:nvSpPr>
        <p:spPr>
          <a:xfrm>
            <a:off x="2344472" y="3043441"/>
            <a:ext cx="3752710" cy="2282588"/>
          </a:xfrm>
          <a:prstGeom prst="irregularSeal1">
            <a:avLst/>
          </a:prstGeom>
          <a:solidFill>
            <a:srgbClr val="92D05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Letter-join Print Plus 3" panose="02000805000000020003" pitchFamily="50" charset="0"/>
                <a:cs typeface="Sassoon Infant"/>
              </a:rPr>
              <a:t>Which is your </a:t>
            </a:r>
            <a:r>
              <a:rPr lang="en-US" sz="1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Letter-join Print Plus 3" panose="02000805000000020003" pitchFamily="50" charset="0"/>
                <a:cs typeface="Sassoon Infant"/>
              </a:rPr>
              <a:t>favourite</a:t>
            </a:r>
            <a:r>
              <a:rPr lang="en-US" sz="1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Letter-join Print Plus 3" panose="02000805000000020003" pitchFamily="50" charset="0"/>
                <a:cs typeface="Sassoon Infant"/>
              </a:rPr>
              <a:t> season and why?</a:t>
            </a:r>
          </a:p>
          <a:p>
            <a:pPr algn="ctr"/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-join Print Plus 3" panose="02000805000000020003" pitchFamily="50" charset="0"/>
                <a:cs typeface="Sassoon Infant"/>
              </a:rPr>
              <a:t>Spring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5472" y="5688449"/>
            <a:ext cx="5784183" cy="1169551"/>
          </a:xfrm>
          <a:prstGeom prst="rect">
            <a:avLst/>
          </a:prstGeom>
          <a:noFill/>
          <a:ln w="38100" cmpd="sng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Letter-join Print Plus 3" panose="02000805000000020003" pitchFamily="50" charset="0"/>
                <a:cs typeface="Sassoon Infant"/>
              </a:rPr>
              <a:t>Throughout the topic we will be working 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Continuing to be more independent and doing </a:t>
            </a:r>
          </a:p>
          <a:p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   things for ourselves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Continuing to be responsible for ourselves and our classroom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Trying to challenge ourselves across our learning.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4334" y="5842740"/>
            <a:ext cx="1450919" cy="51094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986900" y="5636427"/>
            <a:ext cx="3083107" cy="1169551"/>
          </a:xfrm>
          <a:prstGeom prst="rect">
            <a:avLst/>
          </a:prstGeom>
          <a:noFill/>
          <a:ln w="38100" cmpd="sng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We will be focusing on the </a:t>
            </a:r>
            <a:r>
              <a:rPr lang="en-US" sz="1400" b="1" dirty="0">
                <a:latin typeface="Letter-join Print Plus 3" panose="02000805000000020003" pitchFamily="50" charset="0"/>
                <a:cs typeface="Sassoon Infant"/>
              </a:rPr>
              <a:t>Learn Together </a:t>
            </a:r>
            <a:r>
              <a:rPr lang="en-US" sz="1400" dirty="0">
                <a:latin typeface="Letter-join Print Plus 3" panose="02000805000000020003" pitchFamily="50" charset="0"/>
                <a:cs typeface="Sassoon Infant"/>
              </a:rPr>
              <a:t>strand of Belief Systems. Our theme is ‘Seasons’ and we will be learning about </a:t>
            </a:r>
            <a:r>
              <a:rPr lang="en-GB" sz="1400" dirty="0">
                <a:effectLst/>
                <a:latin typeface="Letter-join Print Plus 3" panose="02000805000000020003" pitchFamily="50" charset="0"/>
                <a:ea typeface="MS Mincho" panose="02020609040205080304" pitchFamily="49" charset="-128"/>
                <a:cs typeface="Futura Medium"/>
              </a:rPr>
              <a:t>Atheism</a:t>
            </a:r>
            <a:r>
              <a:rPr lang="en-GB" sz="1400" dirty="0">
                <a:latin typeface="Letter-join Print Plus 3" panose="02000805000000020003" pitchFamily="50" charset="0"/>
                <a:ea typeface="MS Mincho" panose="02020609040205080304" pitchFamily="49" charset="-128"/>
                <a:cs typeface="Futura Medium"/>
              </a:rPr>
              <a:t>, </a:t>
            </a:r>
            <a:r>
              <a:rPr lang="en-GB" sz="1400" dirty="0">
                <a:effectLst/>
                <a:latin typeface="Letter-join Print Plus 3" panose="02000805000000020003" pitchFamily="50" charset="0"/>
                <a:ea typeface="MS Mincho" panose="02020609040205080304" pitchFamily="49" charset="-128"/>
                <a:cs typeface="Futura Medium"/>
              </a:rPr>
              <a:t>Agnosticism and Humanism.</a:t>
            </a:r>
            <a:endParaRPr lang="en-US" sz="1400" dirty="0">
              <a:latin typeface="Letter-join Print Plus 3" panose="02000805000000020003" pitchFamily="50" charset="0"/>
              <a:cs typeface="Sassoon Infan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74895" y="2275825"/>
            <a:ext cx="3017400" cy="2031325"/>
          </a:xfrm>
          <a:prstGeom prst="rect">
            <a:avLst/>
          </a:prstGeom>
          <a:noFill/>
          <a:ln w="38100" cmpd="sng">
            <a:solidFill>
              <a:schemeClr val="accent4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latin typeface="Letter-join Print Plus 3"/>
                <a:cs typeface="Sassoon Infant"/>
              </a:rPr>
              <a:t>As athletes we will be: </a:t>
            </a:r>
            <a:endParaRPr lang="en-US" dirty="0">
              <a:latin typeface="Calibri"/>
              <a:cs typeface="Calibri"/>
            </a:endParaRPr>
          </a:p>
          <a:p>
            <a:r>
              <a:rPr lang="en-US" sz="1400" dirty="0">
                <a:latin typeface="Letter-join Print Plus 3"/>
                <a:cs typeface="Sassoon Infant"/>
              </a:rPr>
              <a:t>developing our fundamental movement skills including:</a:t>
            </a:r>
            <a:endParaRPr lang="en-US" dirty="0">
              <a:latin typeface="Calibri"/>
              <a:cs typeface="Calibri"/>
            </a:endParaRPr>
          </a:p>
          <a:p>
            <a:r>
              <a:rPr lang="en-US" sz="1400" dirty="0">
                <a:latin typeface="Letter-join Print Plus 3"/>
              </a:rPr>
              <a:t>hopping, jumping, travelling backwards, dodging and evading.</a:t>
            </a:r>
          </a:p>
          <a:p>
            <a:r>
              <a:rPr lang="en-US" sz="1400" b="1" dirty="0">
                <a:latin typeface="Letter-join Print Plus 3"/>
                <a:cs typeface="Sassoon Infant"/>
              </a:rPr>
              <a:t>As gymnasts we will be:</a:t>
            </a:r>
            <a:endParaRPr lang="en-US" sz="1400" b="1" dirty="0">
              <a:latin typeface="Letter-join Print Plus 3" panose="02000805000000020003" pitchFamily="50" charset="0"/>
              <a:cs typeface="Sassoon Infant"/>
            </a:endParaRPr>
          </a:p>
          <a:p>
            <a:r>
              <a:rPr lang="en-US" sz="1400" dirty="0">
                <a:latin typeface="Letter-join Print Plus 3"/>
                <a:cs typeface="Sassoon Infant"/>
              </a:rPr>
              <a:t>practising spins and balances and working towards developing sequences and routines.</a:t>
            </a:r>
            <a:endParaRPr lang="en-US" sz="1400" dirty="0">
              <a:latin typeface="Letter-join Print Plus 3" panose="02000805000000020003" pitchFamily="50" charset="0"/>
              <a:cs typeface="Sassoon Infan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462077-ECBD-D9A0-360D-2155EEF36C84}"/>
              </a:ext>
            </a:extLst>
          </p:cNvPr>
          <p:cNvSpPr txBox="1"/>
          <p:nvPr/>
        </p:nvSpPr>
        <p:spPr>
          <a:xfrm>
            <a:off x="73992" y="4604396"/>
            <a:ext cx="2552314" cy="830997"/>
          </a:xfrm>
          <a:prstGeom prst="rect">
            <a:avLst/>
          </a:prstGeom>
          <a:noFill/>
          <a:ln w="38100" cmpd="sng">
            <a:solidFill>
              <a:srgbClr val="FFAEE4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Letter-join Print Plus 3" panose="02000805000000020003" pitchFamily="50" charset="0"/>
                <a:cs typeface="Sassoon Infant"/>
              </a:rPr>
              <a:t>In Computing we will be: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effectLst/>
                <a:latin typeface="Letter-join Print Plus 3" panose="02000805000000020003" pitchFamily="50" charset="0"/>
                <a:ea typeface="Calibri" panose="020F0502020204030204" pitchFamily="34" charset="0"/>
              </a:rPr>
              <a:t>Writing short algorithms and programmes for floor robots and predicting outcomes.</a:t>
            </a:r>
            <a:endParaRPr lang="en-US" sz="1200" b="1" dirty="0">
              <a:latin typeface="Letter-join Print Plus 3" panose="02000805000000020003" pitchFamily="50" charset="0"/>
              <a:cs typeface="Sassoon Infant"/>
            </a:endParaRPr>
          </a:p>
        </p:txBody>
      </p:sp>
    </p:spTree>
    <p:extLst>
      <p:ext uri="{BB962C8B-B14F-4D97-AF65-F5344CB8AC3E}">
        <p14:creationId xmlns:p14="http://schemas.microsoft.com/office/powerpoint/2010/main" val="1578974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8513FB84FD5B46905482098FC0BB52" ma:contentTypeVersion="23" ma:contentTypeDescription="Create a new document." ma:contentTypeScope="" ma:versionID="db860acb25096c51fd588821769c1cea">
  <xsd:schema xmlns:xsd="http://www.w3.org/2001/XMLSchema" xmlns:xs="http://www.w3.org/2001/XMLSchema" xmlns:p="http://schemas.microsoft.com/office/2006/metadata/properties" xmlns:ns2="60b8db74-e871-444f-9863-37bd1cbb2438" xmlns:ns3="859e476f-6fb8-4f94-81b5-67fb467e7b29" targetNamespace="http://schemas.microsoft.com/office/2006/metadata/properties" ma:root="true" ma:fieldsID="4b1cedf56b8961e69486346becd651ca" ns2:_="" ns3:_="">
    <xsd:import namespace="60b8db74-e871-444f-9863-37bd1cbb2438"/>
    <xsd:import namespace="859e476f-6fb8-4f94-81b5-67fb467e7b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b8db74-e871-444f-9863-37bd1cbb24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09459ae-8277-4de3-8c6e-43e837f8a5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9e476f-6fb8-4f94-81b5-67fb467e7b2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7054ef2-582f-4759-b8b7-05869dc235fd}" ma:internalName="TaxCatchAll" ma:showField="CatchAllData" ma:web="859e476f-6fb8-4f94-81b5-67fb467e7b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0b8db74-e871-444f-9863-37bd1cbb2438">
      <Terms xmlns="http://schemas.microsoft.com/office/infopath/2007/PartnerControls"/>
    </lcf76f155ced4ddcb4097134ff3c332f>
    <TaxCatchAll xmlns="859e476f-6fb8-4f94-81b5-67fb467e7b2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B6C43C-2EB6-478D-AE63-44C49EABA497}"/>
</file>

<file path=customXml/itemProps2.xml><?xml version="1.0" encoding="utf-8"?>
<ds:datastoreItem xmlns:ds="http://schemas.openxmlformats.org/officeDocument/2006/customXml" ds:itemID="{9836D217-B5C6-4CE6-8CFE-3F766EDC38E3}">
  <ds:schemaRefs>
    <ds:schemaRef ds:uri="http://www.w3.org/XML/1998/namespace"/>
    <ds:schemaRef ds:uri="60b8db74-e871-444f-9863-37bd1cbb2438"/>
    <ds:schemaRef ds:uri="http://purl.org/dc/dcmitype/"/>
    <ds:schemaRef ds:uri="http://purl.org/dc/terms/"/>
    <ds:schemaRef ds:uri="859e476f-6fb8-4f94-81b5-67fb467e7b29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48A3C37-F949-4400-AF36-C93DB4A0BC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5650</TotalTime>
  <Words>342</Words>
  <Application>Microsoft Office PowerPoint</Application>
  <PresentationFormat>On-screen Show 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Letter-join Print Plus 3</vt:lpstr>
      <vt:lpstr>Office Theme</vt:lpstr>
      <vt:lpstr>PowerPoint Presentation</vt:lpstr>
    </vt:vector>
  </TitlesOfParts>
  <Company>Redfield ET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Garnett</dc:creator>
  <cp:lastModifiedBy>Anna Gregory</cp:lastModifiedBy>
  <cp:revision>76</cp:revision>
  <cp:lastPrinted>2023-10-19T17:25:21Z</cp:lastPrinted>
  <dcterms:created xsi:type="dcterms:W3CDTF">2015-02-11T13:31:43Z</dcterms:created>
  <dcterms:modified xsi:type="dcterms:W3CDTF">2025-12-09T14:19:42Z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0x010100338513FB84FD5B46905482098FC0BB52</vt:lpwstr>
  </property>
  <property fmtid="{D5CDD505-2E9C-101B-9397-08002B2CF9AE}" pid="3" name="MediaServiceImageTags">
    <vt:lpwstr/>
  </property>
</Properties>
</file>