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3C1"/>
    <a:srgbClr val="FF6161"/>
    <a:srgbClr val="FFAEE4"/>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330C0F-3CDC-E65F-315B-A21E1E0A6B79}" v="57" dt="2025-12-12T11:46:11.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6"/>
    <p:restoredTop sz="92199"/>
  </p:normalViewPr>
  <p:slideViewPr>
    <p:cSldViewPr snapToGrid="0" snapToObjects="1">
      <p:cViewPr varScale="1">
        <p:scale>
          <a:sx n="72" d="100"/>
          <a:sy n="72" d="100"/>
        </p:scale>
        <p:origin x="67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47330C0F-3CDC-E65F-315B-A21E1E0A6B79}"/>
    <pc:docChg chg="modSld">
      <pc:chgData name="" userId="" providerId="" clId="Web-{47330C0F-3CDC-E65F-315B-A21E1E0A6B79}" dt="2025-12-12T11:45:07.035" v="4" actId="20577"/>
      <pc:docMkLst>
        <pc:docMk/>
      </pc:docMkLst>
      <pc:sldChg chg="modSp">
        <pc:chgData name="" userId="" providerId="" clId="Web-{47330C0F-3CDC-E65F-315B-A21E1E0A6B79}" dt="2025-12-12T11:45:07.035" v="4" actId="20577"/>
        <pc:sldMkLst>
          <pc:docMk/>
          <pc:sldMk cId="1578974546" sldId="256"/>
        </pc:sldMkLst>
        <pc:spChg chg="mod">
          <ac:chgData name="" userId="" providerId="" clId="Web-{47330C0F-3CDC-E65F-315B-A21E1E0A6B79}" dt="2025-12-12T11:45:07.035" v="4" actId="20577"/>
          <ac:spMkLst>
            <pc:docMk/>
            <pc:sldMk cId="1578974546" sldId="256"/>
            <ac:spMk id="8" creationId="{00000000-0000-0000-0000-000000000000}"/>
          </ac:spMkLst>
        </pc:spChg>
      </pc:sldChg>
    </pc:docChg>
  </pc:docChgLst>
  <pc:docChgLst>
    <pc:chgData name="Aimee Chinnock" userId="S::aimee.chinnock@mulberryparket.org.uk::c55aeb6f-e7a5-4de5-bb5b-54c569ec3f2f" providerId="AD" clId="Web-{47330C0F-3CDC-E65F-315B-A21E1E0A6B79}"/>
    <pc:docChg chg="modSld">
      <pc:chgData name="Aimee Chinnock" userId="S::aimee.chinnock@mulberryparket.org.uk::c55aeb6f-e7a5-4de5-bb5b-54c569ec3f2f" providerId="AD" clId="Web-{47330C0F-3CDC-E65F-315B-A21E1E0A6B79}" dt="2025-12-12T11:46:11.801" v="25" actId="1076"/>
      <pc:docMkLst>
        <pc:docMk/>
      </pc:docMkLst>
      <pc:sldChg chg="modSp">
        <pc:chgData name="Aimee Chinnock" userId="S::aimee.chinnock@mulberryparket.org.uk::c55aeb6f-e7a5-4de5-bb5b-54c569ec3f2f" providerId="AD" clId="Web-{47330C0F-3CDC-E65F-315B-A21E1E0A6B79}" dt="2025-12-12T11:46:11.801" v="25" actId="1076"/>
        <pc:sldMkLst>
          <pc:docMk/>
          <pc:sldMk cId="1578974546" sldId="256"/>
        </pc:sldMkLst>
        <pc:spChg chg="mod">
          <ac:chgData name="Aimee Chinnock" userId="S::aimee.chinnock@mulberryparket.org.uk::c55aeb6f-e7a5-4de5-bb5b-54c569ec3f2f" providerId="AD" clId="Web-{47330C0F-3CDC-E65F-315B-A21E1E0A6B79}" dt="2025-12-12T11:45:21.238" v="15" actId="20577"/>
          <ac:spMkLst>
            <pc:docMk/>
            <pc:sldMk cId="1578974546" sldId="256"/>
            <ac:spMk id="8" creationId="{00000000-0000-0000-0000-000000000000}"/>
          </ac:spMkLst>
        </pc:spChg>
        <pc:spChg chg="mod">
          <ac:chgData name="Aimee Chinnock" userId="S::aimee.chinnock@mulberryparket.org.uk::c55aeb6f-e7a5-4de5-bb5b-54c569ec3f2f" providerId="AD" clId="Web-{47330C0F-3CDC-E65F-315B-A21E1E0A6B79}" dt="2025-12-12T11:46:11.801" v="25" actId="1076"/>
          <ac:spMkLst>
            <pc:docMk/>
            <pc:sldMk cId="1578974546" sldId="256"/>
            <ac:spMk id="9" creationId="{00000000-0000-0000-0000-000000000000}"/>
          </ac:spMkLst>
        </pc:spChg>
        <pc:spChg chg="mod">
          <ac:chgData name="Aimee Chinnock" userId="S::aimee.chinnock@mulberryparket.org.uk::c55aeb6f-e7a5-4de5-bb5b-54c569ec3f2f" providerId="AD" clId="Web-{47330C0F-3CDC-E65F-315B-A21E1E0A6B79}" dt="2025-12-12T11:45:55.191" v="19" actId="20577"/>
          <ac:spMkLst>
            <pc:docMk/>
            <pc:sldMk cId="1578974546" sldId="256"/>
            <ac:spMk id="13" creationId="{00000000-0000-0000-0000-000000000000}"/>
          </ac:spMkLst>
        </pc:spChg>
        <pc:spChg chg="mod">
          <ac:chgData name="Aimee Chinnock" userId="S::aimee.chinnock@mulberryparket.org.uk::c55aeb6f-e7a5-4de5-bb5b-54c569ec3f2f" providerId="AD" clId="Web-{47330C0F-3CDC-E65F-315B-A21E1E0A6B79}" dt="2025-12-12T11:45:29.848" v="16" actId="20577"/>
          <ac:spMkLst>
            <pc:docMk/>
            <pc:sldMk cId="1578974546" sldId="256"/>
            <ac:spMk id="1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A917E4D1-919C-E54D-9362-ED01684E26B2}"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2862340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917E4D1-919C-E54D-9362-ED01684E26B2}"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2649413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917E4D1-919C-E54D-9362-ED01684E26B2}"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66909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917E4D1-919C-E54D-9362-ED01684E26B2}"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48676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917E4D1-919C-E54D-9362-ED01684E26B2}"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331073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917E4D1-919C-E54D-9362-ED01684E26B2}"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602321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A917E4D1-919C-E54D-9362-ED01684E26B2}" type="datetimeFigureOut">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3957055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A917E4D1-919C-E54D-9362-ED01684E26B2}" type="datetimeFigureOut">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2537473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17E4D1-919C-E54D-9362-ED01684E26B2}" type="datetimeFigureOut">
              <a:rPr lang="en-US" smtClean="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2497897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A917E4D1-919C-E54D-9362-ED01684E26B2}"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5923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A917E4D1-919C-E54D-9362-ED01684E26B2}"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9CD6F-D3B8-D742-ACDA-248E456A23C3}" type="slidenum">
              <a:rPr lang="en-US" smtClean="0"/>
              <a:t>‹#›</a:t>
            </a:fld>
            <a:endParaRPr lang="en-US"/>
          </a:p>
        </p:txBody>
      </p:sp>
    </p:spTree>
    <p:extLst>
      <p:ext uri="{BB962C8B-B14F-4D97-AF65-F5344CB8AC3E}">
        <p14:creationId xmlns:p14="http://schemas.microsoft.com/office/powerpoint/2010/main" val="385639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7E4D1-919C-E54D-9362-ED01684E26B2}" type="datetimeFigureOut">
              <a:rPr lang="en-US" smtClean="0"/>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F9CD6F-D3B8-D742-ACDA-248E456A23C3}" type="slidenum">
              <a:rPr lang="en-US" smtClean="0"/>
              <a:t>‹#›</a:t>
            </a:fld>
            <a:endParaRPr lang="en-US"/>
          </a:p>
        </p:txBody>
      </p:sp>
    </p:spTree>
    <p:extLst>
      <p:ext uri="{BB962C8B-B14F-4D97-AF65-F5344CB8AC3E}">
        <p14:creationId xmlns:p14="http://schemas.microsoft.com/office/powerpoint/2010/main" val="3947974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6634" y="62999"/>
            <a:ext cx="2693591" cy="2462213"/>
          </a:xfrm>
          <a:prstGeom prst="rect">
            <a:avLst/>
          </a:prstGeom>
          <a:noFill/>
          <a:ln w="38100" cmpd="sng">
            <a:solidFill>
              <a:schemeClr val="accent2">
                <a:lumMod val="60000"/>
                <a:lumOff val="40000"/>
              </a:schemeClr>
            </a:solidFill>
          </a:ln>
        </p:spPr>
        <p:txBody>
          <a:bodyPr wrap="square" lIns="91440" tIns="45720" rIns="91440" bIns="45720" rtlCol="0" anchor="t">
            <a:spAutoFit/>
          </a:bodyPr>
          <a:lstStyle/>
          <a:p>
            <a:r>
              <a:rPr lang="en-US" sz="1400" b="1" dirty="0">
                <a:latin typeface="Calibri"/>
                <a:ea typeface="Calibri"/>
                <a:cs typeface="Sassoon Infant"/>
              </a:rPr>
              <a:t>Literacy:</a:t>
            </a:r>
          </a:p>
          <a:p>
            <a:r>
              <a:rPr lang="en-US" sz="1400" dirty="0">
                <a:latin typeface="Calibri"/>
                <a:ea typeface="Calibri"/>
                <a:cs typeface="Sassoon Infant"/>
              </a:rPr>
              <a:t>looking at the following texts:</a:t>
            </a:r>
          </a:p>
          <a:p>
            <a:pPr marL="285750" indent="-285750">
              <a:buFont typeface="Arial"/>
              <a:buChar char="•"/>
            </a:pPr>
            <a:r>
              <a:rPr lang="en-US" sz="1400" dirty="0">
                <a:latin typeface="Calibri"/>
                <a:ea typeface="Calibri"/>
                <a:cs typeface="Sassoon Infant"/>
              </a:rPr>
              <a:t>We’re going on a bear hunt </a:t>
            </a:r>
          </a:p>
          <a:p>
            <a:endParaRPr lang="en-US" sz="1400" dirty="0">
              <a:latin typeface="Calibri"/>
              <a:ea typeface="Calibri"/>
              <a:cs typeface="Sassoon Infant"/>
            </a:endParaRPr>
          </a:p>
          <a:p>
            <a:r>
              <a:rPr lang="en-US" sz="1400" dirty="0">
                <a:latin typeface="Calibri"/>
                <a:ea typeface="Calibri"/>
                <a:cs typeface="Calibri"/>
              </a:rPr>
              <a:t>We will be continuing with Phase 3 phonics, which includes learning new sounds, spelling tricky words, and exploring letter names. This will help further develop the children's reading and writing skills.</a:t>
            </a:r>
            <a:endParaRPr lang="en-US" dirty="0"/>
          </a:p>
        </p:txBody>
      </p:sp>
      <p:sp>
        <p:nvSpPr>
          <p:cNvPr id="9" name="TextBox 8"/>
          <p:cNvSpPr txBox="1"/>
          <p:nvPr/>
        </p:nvSpPr>
        <p:spPr>
          <a:xfrm>
            <a:off x="6113806" y="331164"/>
            <a:ext cx="2950184" cy="1384995"/>
          </a:xfrm>
          <a:prstGeom prst="rect">
            <a:avLst/>
          </a:prstGeom>
          <a:noFill/>
          <a:ln w="38100" cmpd="sng">
            <a:solidFill>
              <a:schemeClr val="accent3">
                <a:lumMod val="60000"/>
                <a:lumOff val="40000"/>
              </a:schemeClr>
            </a:solidFill>
          </a:ln>
        </p:spPr>
        <p:txBody>
          <a:bodyPr wrap="square" lIns="91440" tIns="45720" rIns="91440" bIns="45720" rtlCol="0" anchor="t">
            <a:spAutoFit/>
          </a:bodyPr>
          <a:lstStyle/>
          <a:p>
            <a:r>
              <a:rPr lang="en-US" sz="1400" b="1" dirty="0">
                <a:latin typeface="Calibri"/>
                <a:ea typeface="Calibri"/>
                <a:cs typeface="Sassoon Infant"/>
              </a:rPr>
              <a:t>Numeracy:</a:t>
            </a:r>
            <a:endParaRPr lang="en-US" sz="1400" dirty="0">
              <a:latin typeface="Calibri"/>
              <a:ea typeface="Calibri"/>
              <a:cs typeface="Sassoon Infant"/>
            </a:endParaRPr>
          </a:p>
          <a:p>
            <a:pPr marL="285750" indent="-285750">
              <a:buFont typeface="Arial"/>
              <a:buChar char="•"/>
            </a:pPr>
            <a:r>
              <a:rPr lang="en-US" sz="1400" dirty="0">
                <a:latin typeface="Calibri"/>
                <a:ea typeface="Calibri"/>
                <a:cs typeface="Sassoon Infant"/>
              </a:rPr>
              <a:t>Making odd and even pairs </a:t>
            </a:r>
          </a:p>
          <a:p>
            <a:pPr marL="285750" indent="-285750">
              <a:buFont typeface="Arial"/>
              <a:buChar char="•"/>
            </a:pPr>
            <a:r>
              <a:rPr lang="en-US" sz="1400" dirty="0">
                <a:latin typeface="Calibri"/>
                <a:ea typeface="Calibri"/>
                <a:cs typeface="Sassoon Infant"/>
              </a:rPr>
              <a:t>Finding and making doubles </a:t>
            </a:r>
          </a:p>
          <a:p>
            <a:pPr marL="285750" indent="-285750">
              <a:buFont typeface="Arial"/>
              <a:buChar char="•"/>
            </a:pPr>
            <a:r>
              <a:rPr lang="en-US" sz="1400" dirty="0">
                <a:latin typeface="Calibri"/>
                <a:ea typeface="Calibri"/>
                <a:cs typeface="Sassoon Infant"/>
              </a:rPr>
              <a:t>Talking about time and sequencing events </a:t>
            </a:r>
          </a:p>
          <a:p>
            <a:pPr marL="285750" indent="-285750">
              <a:buFont typeface="Arial"/>
              <a:buChar char="•"/>
            </a:pPr>
            <a:endParaRPr lang="en-US" sz="1400" dirty="0">
              <a:latin typeface="Calibri"/>
              <a:ea typeface="Calibri"/>
              <a:cs typeface="Sassoon Infant"/>
            </a:endParaRPr>
          </a:p>
        </p:txBody>
      </p:sp>
      <p:sp>
        <p:nvSpPr>
          <p:cNvPr id="10" name="TextBox 9"/>
          <p:cNvSpPr txBox="1"/>
          <p:nvPr/>
        </p:nvSpPr>
        <p:spPr>
          <a:xfrm>
            <a:off x="2907747" y="120794"/>
            <a:ext cx="3078869" cy="2462213"/>
          </a:xfrm>
          <a:prstGeom prst="rect">
            <a:avLst/>
          </a:prstGeom>
          <a:noFill/>
          <a:ln w="38100" cmpd="sng">
            <a:solidFill>
              <a:srgbClr val="FFFF99"/>
            </a:solidFill>
          </a:ln>
        </p:spPr>
        <p:txBody>
          <a:bodyPr wrap="square" lIns="91440" tIns="45720" rIns="91440" bIns="45720" rtlCol="0" anchor="t">
            <a:spAutoFit/>
          </a:bodyPr>
          <a:lstStyle/>
          <a:p>
            <a:r>
              <a:rPr lang="en-US" sz="1400" b="1" dirty="0">
                <a:latin typeface="Calibri"/>
                <a:ea typeface="Calibri"/>
                <a:cs typeface="Sassoon Infant"/>
              </a:rPr>
              <a:t>Physical development:</a:t>
            </a:r>
          </a:p>
          <a:p>
            <a:pPr marL="285750" indent="-285750">
              <a:buFont typeface="Arial"/>
              <a:buChar char="•"/>
            </a:pPr>
            <a:r>
              <a:rPr lang="en-US" sz="1400" dirty="0">
                <a:latin typeface="Calibri"/>
                <a:ea typeface="Calibri"/>
                <a:cs typeface="Calibri"/>
              </a:rPr>
              <a:t>Playing team games to develop cooperation and coordination.</a:t>
            </a:r>
            <a:endParaRPr lang="en-US" dirty="0">
              <a:ea typeface="Calibri"/>
              <a:cs typeface="Calibri"/>
            </a:endParaRPr>
          </a:p>
          <a:p>
            <a:pPr marL="285750" indent="-285750">
              <a:buFont typeface="Arial"/>
              <a:buChar char="•"/>
            </a:pPr>
            <a:r>
              <a:rPr lang="en-US" sz="1400" dirty="0">
                <a:latin typeface="Calibri"/>
                <a:ea typeface="Calibri"/>
                <a:cs typeface="Calibri"/>
              </a:rPr>
              <a:t>Balancing and maneuvering through outdoor obstacles during our Forest School sessions.</a:t>
            </a:r>
            <a:endParaRPr lang="en-US" dirty="0">
              <a:ea typeface="Calibri"/>
              <a:cs typeface="Calibri"/>
            </a:endParaRPr>
          </a:p>
          <a:p>
            <a:pPr marL="285750" indent="-285750">
              <a:buFont typeface="Arial"/>
              <a:buChar char="•"/>
            </a:pPr>
            <a:r>
              <a:rPr lang="en-US" sz="1400" dirty="0">
                <a:latin typeface="Calibri"/>
                <a:ea typeface="Calibri"/>
                <a:cs typeface="Calibri"/>
              </a:rPr>
              <a:t>Exploring outdoor environments, climbing, jumping, and navigating natural challenges to build strength and confidence.</a:t>
            </a:r>
            <a:endParaRPr lang="en-US" dirty="0">
              <a:ea typeface="Calibri"/>
              <a:cs typeface="Calibri"/>
            </a:endParaRPr>
          </a:p>
          <a:p>
            <a:endParaRPr lang="en-US" sz="1400" dirty="0">
              <a:latin typeface="Calibri"/>
              <a:ea typeface="Calibri"/>
              <a:cs typeface="Sassoon Infant"/>
            </a:endParaRPr>
          </a:p>
        </p:txBody>
      </p:sp>
      <p:sp>
        <p:nvSpPr>
          <p:cNvPr id="15" name="TextBox 14"/>
          <p:cNvSpPr txBox="1"/>
          <p:nvPr/>
        </p:nvSpPr>
        <p:spPr>
          <a:xfrm>
            <a:off x="6465913" y="2102302"/>
            <a:ext cx="2593582" cy="1461939"/>
          </a:xfrm>
          <a:prstGeom prst="rect">
            <a:avLst/>
          </a:prstGeom>
          <a:noFill/>
          <a:ln w="38100" cmpd="sng">
            <a:solidFill>
              <a:schemeClr val="accent6">
                <a:lumMod val="60000"/>
                <a:lumOff val="40000"/>
              </a:schemeClr>
            </a:solidFill>
          </a:ln>
        </p:spPr>
        <p:txBody>
          <a:bodyPr wrap="square" lIns="91440" tIns="45720" rIns="91440" bIns="45720" rtlCol="0" anchor="t">
            <a:spAutoFit/>
          </a:bodyPr>
          <a:lstStyle/>
          <a:p>
            <a:r>
              <a:rPr lang="en-US" sz="1400" b="1" dirty="0">
                <a:latin typeface="Calibri"/>
                <a:ea typeface="Calibri"/>
                <a:cs typeface="Sassoon Infant"/>
              </a:rPr>
              <a:t>Communication and language:</a:t>
            </a:r>
          </a:p>
          <a:p>
            <a:r>
              <a:rPr lang="en-US" sz="1250" dirty="0">
                <a:latin typeface="Calibri"/>
                <a:ea typeface="Calibri"/>
                <a:cs typeface="Sassoon Infant"/>
              </a:rPr>
              <a:t>Continuing to develop our speaking and listening skills. Children will be retelling stories and answering questions about what we have read. They will work in talk partners and groups to share their own news. </a:t>
            </a:r>
          </a:p>
        </p:txBody>
      </p:sp>
      <p:sp>
        <p:nvSpPr>
          <p:cNvPr id="17" name="TextBox 16"/>
          <p:cNvSpPr txBox="1"/>
          <p:nvPr/>
        </p:nvSpPr>
        <p:spPr>
          <a:xfrm>
            <a:off x="5660911" y="3937546"/>
            <a:ext cx="3390912" cy="2677656"/>
          </a:xfrm>
          <a:prstGeom prst="rect">
            <a:avLst/>
          </a:prstGeom>
          <a:noFill/>
          <a:ln w="38100" cmpd="sng">
            <a:solidFill>
              <a:srgbClr val="FFAEE4"/>
            </a:solidFill>
          </a:ln>
        </p:spPr>
        <p:txBody>
          <a:bodyPr wrap="square" lIns="91440" tIns="45720" rIns="91440" bIns="45720" rtlCol="0" anchor="t">
            <a:spAutoFit/>
          </a:bodyPr>
          <a:lstStyle/>
          <a:p>
            <a:r>
              <a:rPr lang="en-US" sz="1400" b="1" dirty="0">
                <a:cs typeface="Sassoon Infant"/>
              </a:rPr>
              <a:t>Expressive art and design:</a:t>
            </a:r>
          </a:p>
          <a:p>
            <a:pPr marL="285750" indent="-285750">
              <a:buFont typeface="Arial"/>
              <a:buChar char="•"/>
            </a:pPr>
            <a:r>
              <a:rPr lang="en-US" sz="1400" dirty="0">
                <a:ea typeface="+mn-lt"/>
                <a:cs typeface="+mn-lt"/>
              </a:rPr>
              <a:t>Creating seasonal nature collages</a:t>
            </a:r>
          </a:p>
          <a:p>
            <a:pPr marL="285750" indent="-285750">
              <a:buFont typeface="Arial"/>
              <a:buChar char="•"/>
            </a:pPr>
            <a:r>
              <a:rPr lang="en-US" sz="1400" dirty="0">
                <a:ea typeface="+mn-lt"/>
                <a:cs typeface="+mn-lt"/>
              </a:rPr>
              <a:t>Painting and collaging pictures of our favorite parts of the story </a:t>
            </a:r>
            <a:r>
              <a:rPr lang="en-US" sz="1400" i="1" dirty="0">
                <a:ea typeface="+mn-lt"/>
                <a:cs typeface="+mn-lt"/>
              </a:rPr>
              <a:t>We're Going on a Bear Hunt</a:t>
            </a:r>
            <a:r>
              <a:rPr lang="en-US" sz="1400" dirty="0">
                <a:ea typeface="+mn-lt"/>
                <a:cs typeface="+mn-lt"/>
              </a:rPr>
              <a:t> and the changing seasons.</a:t>
            </a:r>
          </a:p>
          <a:p>
            <a:pPr marL="285750" indent="-285750">
              <a:buFont typeface="Arial"/>
              <a:buChar char="•"/>
            </a:pPr>
            <a:r>
              <a:rPr lang="en-US" sz="1400" dirty="0">
                <a:ea typeface="+mn-lt"/>
                <a:cs typeface="+mn-lt"/>
              </a:rPr>
              <a:t>Making up dances inspired by the weather, seasons, and our Bear Hunt adventure.</a:t>
            </a:r>
          </a:p>
          <a:p>
            <a:pPr marL="285750" indent="-285750">
              <a:buFont typeface="Arial"/>
              <a:buChar char="•"/>
            </a:pPr>
            <a:r>
              <a:rPr lang="en-US" sz="1400">
                <a:ea typeface="+mn-lt"/>
                <a:cs typeface="+mn-lt"/>
              </a:rPr>
              <a:t>Junk modelling to make our own seasonal scenes</a:t>
            </a:r>
            <a:endParaRPr lang="en-US" sz="1400" dirty="0">
              <a:ea typeface="Calibri"/>
              <a:cs typeface="Calibri"/>
            </a:endParaRPr>
          </a:p>
          <a:p>
            <a:pPr marL="285750" indent="-285750">
              <a:buFont typeface="Arial"/>
              <a:buChar char="•"/>
            </a:pPr>
            <a:endParaRPr lang="en-US" sz="1400" dirty="0">
              <a:ea typeface="Calibri"/>
              <a:cs typeface="Calibri"/>
            </a:endParaRPr>
          </a:p>
        </p:txBody>
      </p:sp>
      <p:sp>
        <p:nvSpPr>
          <p:cNvPr id="19" name="TextBox 18"/>
          <p:cNvSpPr txBox="1"/>
          <p:nvPr/>
        </p:nvSpPr>
        <p:spPr>
          <a:xfrm>
            <a:off x="102352" y="5535029"/>
            <a:ext cx="5375745" cy="1169551"/>
          </a:xfrm>
          <a:prstGeom prst="rect">
            <a:avLst/>
          </a:prstGeom>
          <a:noFill/>
          <a:ln w="38100" cmpd="sng">
            <a:solidFill>
              <a:schemeClr val="accent5">
                <a:lumMod val="60000"/>
                <a:lumOff val="40000"/>
              </a:schemeClr>
            </a:solidFill>
          </a:ln>
        </p:spPr>
        <p:txBody>
          <a:bodyPr wrap="square" lIns="91440" tIns="45720" rIns="91440" bIns="45720" rtlCol="0" anchor="t">
            <a:spAutoFit/>
          </a:bodyPr>
          <a:lstStyle/>
          <a:p>
            <a:r>
              <a:rPr lang="en-US" sz="1400" b="1" dirty="0">
                <a:cs typeface="Sassoon Infant"/>
              </a:rPr>
              <a:t>Personal, social and emotional development:</a:t>
            </a:r>
          </a:p>
          <a:p>
            <a:r>
              <a:rPr lang="en-US" sz="1400" dirty="0">
                <a:cs typeface="Sassoon Infant"/>
              </a:rPr>
              <a:t>We will work on: </a:t>
            </a:r>
          </a:p>
          <a:p>
            <a:pPr marL="285750" indent="-285750">
              <a:buFont typeface="Arial"/>
              <a:buChar char="•"/>
            </a:pPr>
            <a:r>
              <a:rPr lang="en-US" sz="1400" dirty="0">
                <a:cs typeface="Sassoon Infant"/>
              </a:rPr>
              <a:t>Taking turns and sharing.</a:t>
            </a:r>
          </a:p>
          <a:p>
            <a:pPr marL="285750" indent="-285750">
              <a:buFont typeface="Arial"/>
              <a:buChar char="•"/>
            </a:pPr>
            <a:r>
              <a:rPr lang="en-US" sz="1400" dirty="0">
                <a:cs typeface="Sassoon Infant"/>
              </a:rPr>
              <a:t>Being kind friends</a:t>
            </a:r>
          </a:p>
          <a:p>
            <a:pPr marL="285750" indent="-285750">
              <a:buFont typeface="Arial"/>
              <a:buChar char="•"/>
            </a:pPr>
            <a:r>
              <a:rPr lang="en-US" sz="1400" dirty="0">
                <a:cs typeface="Sassoon Infant"/>
              </a:rPr>
              <a:t>Listening and responding appropriately to others</a:t>
            </a:r>
          </a:p>
        </p:txBody>
      </p:sp>
      <p:sp>
        <p:nvSpPr>
          <p:cNvPr id="13" name="TextBox 12"/>
          <p:cNvSpPr txBox="1"/>
          <p:nvPr/>
        </p:nvSpPr>
        <p:spPr>
          <a:xfrm>
            <a:off x="3343921" y="4211865"/>
            <a:ext cx="2208850" cy="954107"/>
          </a:xfrm>
          <a:prstGeom prst="rect">
            <a:avLst/>
          </a:prstGeom>
          <a:noFill/>
          <a:ln w="38100" cmpd="sng">
            <a:solidFill>
              <a:schemeClr val="tx2">
                <a:lumMod val="40000"/>
                <a:lumOff val="60000"/>
              </a:schemeClr>
            </a:solidFill>
          </a:ln>
        </p:spPr>
        <p:txBody>
          <a:bodyPr wrap="square" lIns="91440" tIns="45720" rIns="91440" bIns="45720" rtlCol="0" anchor="t">
            <a:spAutoFit/>
          </a:bodyPr>
          <a:lstStyle/>
          <a:p>
            <a:r>
              <a:rPr lang="en-US" sz="1400" dirty="0">
                <a:latin typeface="Calibri"/>
                <a:ea typeface="Calibri"/>
                <a:cs typeface="Sassoon Infant"/>
              </a:rPr>
              <a:t>We will be focusing on the following </a:t>
            </a:r>
            <a:r>
              <a:rPr lang="en-US" sz="1400" b="1" dirty="0">
                <a:latin typeface="Calibri"/>
                <a:ea typeface="Calibri"/>
                <a:cs typeface="Sassoon Infant"/>
              </a:rPr>
              <a:t>Learn Together </a:t>
            </a:r>
            <a:r>
              <a:rPr lang="en-US" sz="1400" dirty="0">
                <a:latin typeface="Calibri"/>
                <a:ea typeface="Calibri"/>
                <a:cs typeface="Sassoon Infant"/>
              </a:rPr>
              <a:t>stands:</a:t>
            </a:r>
            <a:r>
              <a:rPr lang="en-US" sz="1400" dirty="0">
                <a:ea typeface="+mn-lt"/>
                <a:cs typeface="+mn-lt"/>
              </a:rPr>
              <a:t> Equality and Justice / Values and Ethical</a:t>
            </a:r>
            <a:endParaRPr lang="en-US" sz="1400">
              <a:ea typeface="Calibri"/>
              <a:cs typeface="Calibri"/>
            </a:endParaRPr>
          </a:p>
        </p:txBody>
      </p:sp>
      <p:sp>
        <p:nvSpPr>
          <p:cNvPr id="14" name="TextBox 13"/>
          <p:cNvSpPr txBox="1"/>
          <p:nvPr/>
        </p:nvSpPr>
        <p:spPr>
          <a:xfrm>
            <a:off x="102352" y="2652755"/>
            <a:ext cx="2954222" cy="2677656"/>
          </a:xfrm>
          <a:prstGeom prst="rect">
            <a:avLst/>
          </a:prstGeom>
          <a:noFill/>
          <a:ln w="38100" cmpd="sng">
            <a:solidFill>
              <a:schemeClr val="accent4">
                <a:lumMod val="40000"/>
                <a:lumOff val="60000"/>
              </a:schemeClr>
            </a:solidFill>
          </a:ln>
        </p:spPr>
        <p:txBody>
          <a:bodyPr wrap="square" lIns="91440" tIns="45720" rIns="91440" bIns="45720" rtlCol="0" anchor="t">
            <a:spAutoFit/>
          </a:bodyPr>
          <a:lstStyle/>
          <a:p>
            <a:r>
              <a:rPr lang="en-US" sz="1400" b="1" dirty="0">
                <a:latin typeface="Calibri"/>
                <a:ea typeface="Calibri"/>
                <a:cs typeface="Sassoon Infant"/>
              </a:rPr>
              <a:t>Knowledge of the world:</a:t>
            </a:r>
            <a:endParaRPr lang="en-US" sz="1400" b="1">
              <a:latin typeface="Calibri"/>
              <a:ea typeface="Calibri"/>
              <a:cs typeface="Sassoon Infant"/>
            </a:endParaRPr>
          </a:p>
          <a:p>
            <a:pPr marL="285750" indent="-285750">
              <a:buFont typeface="Arial" panose="020B0604020202020204" pitchFamily="34" charset="0"/>
              <a:buChar char="•"/>
            </a:pPr>
            <a:r>
              <a:rPr lang="en-US" sz="1400" dirty="0">
                <a:latin typeface="Calibri"/>
                <a:ea typeface="Calibri"/>
                <a:cs typeface="Calibri"/>
              </a:rPr>
              <a:t>Exploring the changes in nature through the seasons and how plants, trees, and animals are affected.</a:t>
            </a:r>
          </a:p>
          <a:p>
            <a:pPr marL="285750" indent="-285750">
              <a:buFont typeface="Arial" panose="020B0604020202020204" pitchFamily="34" charset="0"/>
              <a:buChar char="•"/>
            </a:pPr>
            <a:r>
              <a:rPr lang="en-US" sz="1400" dirty="0">
                <a:latin typeface="Calibri"/>
                <a:ea typeface="Calibri"/>
                <a:cs typeface="Calibri"/>
              </a:rPr>
              <a:t>Observing the weather in different seasons and how it changes the world around us.</a:t>
            </a:r>
            <a:endParaRPr lang="en-US">
              <a:latin typeface="Calibri"/>
              <a:ea typeface="Calibri"/>
              <a:cs typeface="Calibri"/>
            </a:endParaRPr>
          </a:p>
          <a:p>
            <a:pPr marL="285750" indent="-285750">
              <a:buFont typeface="Arial" panose="020B0604020202020204" pitchFamily="34" charset="0"/>
              <a:buChar char="•"/>
            </a:pPr>
            <a:r>
              <a:rPr lang="en-US" sz="1400" dirty="0">
                <a:latin typeface="Calibri"/>
                <a:ea typeface="Calibri"/>
                <a:cs typeface="Calibri"/>
              </a:rPr>
              <a:t>Exploring outside to see how the environment changes throughout the year and how plants and animals adapt.</a:t>
            </a:r>
          </a:p>
        </p:txBody>
      </p:sp>
      <p:sp>
        <p:nvSpPr>
          <p:cNvPr id="2" name="Rectangle: Rounded Corners 1">
            <a:extLst>
              <a:ext uri="{FF2B5EF4-FFF2-40B4-BE49-F238E27FC236}">
                <a16:creationId xmlns:a16="http://schemas.microsoft.com/office/drawing/2014/main" id="{CF2080B7-CE83-DE3C-336D-7E92E182E1E4}"/>
              </a:ext>
            </a:extLst>
          </p:cNvPr>
          <p:cNvSpPr/>
          <p:nvPr/>
        </p:nvSpPr>
        <p:spPr>
          <a:xfrm>
            <a:off x="3257550" y="2743200"/>
            <a:ext cx="2377440" cy="1200150"/>
          </a:xfrm>
          <a:prstGeom prst="roundRect">
            <a:avLst/>
          </a:prstGeom>
          <a:noFill/>
          <a:ln w="28575">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D082D4A-175B-4471-C97E-9C524DD91A31}"/>
              </a:ext>
            </a:extLst>
          </p:cNvPr>
          <p:cNvSpPr txBox="1"/>
          <p:nvPr/>
        </p:nvSpPr>
        <p:spPr>
          <a:xfrm>
            <a:off x="3502994" y="2832233"/>
            <a:ext cx="205198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solidFill>
                  <a:schemeClr val="accent5">
                    <a:lumMod val="76000"/>
                  </a:schemeClr>
                </a:solidFill>
                <a:ea typeface="Calibri"/>
                <a:cs typeface="Calibri"/>
              </a:rPr>
              <a:t>A stroll through the seasons! </a:t>
            </a:r>
            <a:endParaRPr lang="en-US" sz="2000">
              <a:solidFill>
                <a:schemeClr val="accent5">
                  <a:lumMod val="76000"/>
                </a:schemeClr>
              </a:solidFill>
              <a:ea typeface="Calibri"/>
              <a:cs typeface="Calibri"/>
            </a:endParaRPr>
          </a:p>
          <a:p>
            <a:pPr algn="ctr"/>
            <a:r>
              <a:rPr lang="en-US" sz="2000" dirty="0">
                <a:solidFill>
                  <a:schemeClr val="accent5">
                    <a:lumMod val="76000"/>
                  </a:schemeClr>
                </a:solidFill>
                <a:ea typeface="Calibri"/>
                <a:cs typeface="Calibri"/>
              </a:rPr>
              <a:t>Spring 1 </a:t>
            </a:r>
          </a:p>
        </p:txBody>
      </p:sp>
    </p:spTree>
    <p:extLst>
      <p:ext uri="{BB962C8B-B14F-4D97-AF65-F5344CB8AC3E}">
        <p14:creationId xmlns:p14="http://schemas.microsoft.com/office/powerpoint/2010/main" val="1578974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23" ma:contentTypeDescription="Create a new document." ma:contentTypeScope="" ma:versionID="db860acb25096c51fd588821769c1cea">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4b1cedf56b8961e69486346becd651ca"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d7054ef2-582f-4759-b8b7-05869dc235fd}"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documentManagement>
</p:properties>
</file>

<file path=customXml/itemProps1.xml><?xml version="1.0" encoding="utf-8"?>
<ds:datastoreItem xmlns:ds="http://schemas.openxmlformats.org/officeDocument/2006/customXml" ds:itemID="{3A031BA7-A7F4-41E9-ABC5-7E4203BE8156}">
  <ds:schemaRefs>
    <ds:schemaRef ds:uri="http://schemas.microsoft.com/sharepoint/v3/contenttype/forms"/>
  </ds:schemaRefs>
</ds:datastoreItem>
</file>

<file path=customXml/itemProps2.xml><?xml version="1.0" encoding="utf-8"?>
<ds:datastoreItem xmlns:ds="http://schemas.openxmlformats.org/officeDocument/2006/customXml" ds:itemID="{E36F3810-FCE2-4E47-8922-C642A2A93E5C}"/>
</file>

<file path=customXml/itemProps3.xml><?xml version="1.0" encoding="utf-8"?>
<ds:datastoreItem xmlns:ds="http://schemas.openxmlformats.org/officeDocument/2006/customXml" ds:itemID="{DC369594-7FDD-45CE-BBFD-B84CB8060F55}">
  <ds:schemaRefs>
    <ds:schemaRef ds:uri="http://purl.org/dc/terms/"/>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60b8db74-e871-444f-9863-37bd1cbb2438"/>
    <ds:schemaRef ds:uri="http://www.w3.org/XML/1998/namespace"/>
    <ds:schemaRef ds:uri="859e476f-6fb8-4f94-81b5-67fb467e7b29"/>
  </ds:schemaRefs>
</ds:datastoreItem>
</file>

<file path=docProps/app.xml><?xml version="1.0" encoding="utf-8"?>
<Properties xmlns="http://schemas.openxmlformats.org/officeDocument/2006/extended-properties" xmlns:vt="http://schemas.openxmlformats.org/officeDocument/2006/docPropsVTypes">
  <TotalTime>288</TotalTime>
  <Words>302</Words>
  <Application>Microsoft Office PowerPoint</Application>
  <PresentationFormat>On-screen Show (4:3)</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Redfield ET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Garnett</dc:creator>
  <cp:lastModifiedBy>Aimee Chinnock</cp:lastModifiedBy>
  <cp:revision>203</cp:revision>
  <cp:lastPrinted>2018-10-22T06:49:03Z</cp:lastPrinted>
  <dcterms:created xsi:type="dcterms:W3CDTF">2015-02-11T13:31:43Z</dcterms:created>
  <dcterms:modified xsi:type="dcterms:W3CDTF">2025-12-12T11:46:13Z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