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E63D"/>
    <a:srgbClr val="50F143"/>
    <a:srgbClr val="4AEA3A"/>
    <a:srgbClr val="FFAEE4"/>
    <a:srgbClr val="FF53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D0F81B-8284-CD83-76B0-82C3EC66C17B}" v="608" dt="2026-02-22T18:29:53.4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3FD0F81B-8284-CD83-76B0-82C3EC66C17B}"/>
    <pc:docChg chg="modSld">
      <pc:chgData name="" userId="" providerId="" clId="Web-{3FD0F81B-8284-CD83-76B0-82C3EC66C17B}" dt="2026-02-22T18:25:28.141" v="1" actId="20577"/>
      <pc:docMkLst>
        <pc:docMk/>
      </pc:docMkLst>
      <pc:sldChg chg="modSp">
        <pc:chgData name="" userId="" providerId="" clId="Web-{3FD0F81B-8284-CD83-76B0-82C3EC66C17B}" dt="2026-02-22T18:25:28.141" v="1" actId="20577"/>
        <pc:sldMkLst>
          <pc:docMk/>
          <pc:sldMk cId="1578974546" sldId="256"/>
        </pc:sldMkLst>
        <pc:spChg chg="mod">
          <ac:chgData name="" userId="" providerId="" clId="Web-{3FD0F81B-8284-CD83-76B0-82C3EC66C17B}" dt="2026-02-22T18:25:28.141" v="1" actId="20577"/>
          <ac:spMkLst>
            <pc:docMk/>
            <pc:sldMk cId="1578974546" sldId="256"/>
            <ac:spMk id="15" creationId="{00000000-0000-0000-0000-000000000000}"/>
          </ac:spMkLst>
        </pc:spChg>
      </pc:sldChg>
    </pc:docChg>
  </pc:docChgLst>
  <pc:docChgLst>
    <pc:chgData name="Alison Paul" userId="S::alison.paul@mulberryparket.org.uk::19541e0e-f93f-4007-ab7b-73d2280dd9eb" providerId="AD" clId="Web-{3FD0F81B-8284-CD83-76B0-82C3EC66C17B}"/>
    <pc:docChg chg="modSld">
      <pc:chgData name="Alison Paul" userId="S::alison.paul@mulberryparket.org.uk::19541e0e-f93f-4007-ab7b-73d2280dd9eb" providerId="AD" clId="Web-{3FD0F81B-8284-CD83-76B0-82C3EC66C17B}" dt="2026-02-22T18:29:41.222" v="309" actId="20577"/>
      <pc:docMkLst>
        <pc:docMk/>
      </pc:docMkLst>
      <pc:sldChg chg="addSp delSp modSp">
        <pc:chgData name="Alison Paul" userId="S::alison.paul@mulberryparket.org.uk::19541e0e-f93f-4007-ab7b-73d2280dd9eb" providerId="AD" clId="Web-{3FD0F81B-8284-CD83-76B0-82C3EC66C17B}" dt="2026-02-22T18:29:41.222" v="309" actId="20577"/>
        <pc:sldMkLst>
          <pc:docMk/>
          <pc:sldMk cId="1578974546" sldId="256"/>
        </pc:sldMkLst>
        <pc:spChg chg="add del">
          <ac:chgData name="Alison Paul" userId="S::alison.paul@mulberryparket.org.uk::19541e0e-f93f-4007-ab7b-73d2280dd9eb" providerId="AD" clId="Web-{3FD0F81B-8284-CD83-76B0-82C3EC66C17B}" dt="2026-02-22T18:26:50.002" v="112"/>
          <ac:spMkLst>
            <pc:docMk/>
            <pc:sldMk cId="1578974546" sldId="256"/>
            <ac:spMk id="2" creationId="{E756DD3D-F454-6E41-9913-FAE902E1A152}"/>
          </ac:spMkLst>
        </pc:spChg>
        <pc:spChg chg="mod">
          <ac:chgData name="Alison Paul" userId="S::alison.paul@mulberryparket.org.uk::19541e0e-f93f-4007-ab7b-73d2280dd9eb" providerId="AD" clId="Web-{3FD0F81B-8284-CD83-76B0-82C3EC66C17B}" dt="2026-02-22T18:29:18.019" v="308" actId="20577"/>
          <ac:spMkLst>
            <pc:docMk/>
            <pc:sldMk cId="1578974546" sldId="256"/>
            <ac:spMk id="10" creationId="{00000000-0000-0000-0000-000000000000}"/>
          </ac:spMkLst>
        </pc:spChg>
        <pc:spChg chg="mod">
          <ac:chgData name="Alison Paul" userId="S::alison.paul@mulberryparket.org.uk::19541e0e-f93f-4007-ab7b-73d2280dd9eb" providerId="AD" clId="Web-{3FD0F81B-8284-CD83-76B0-82C3EC66C17B}" dt="2026-02-22T18:29:41.222" v="309" actId="20577"/>
          <ac:spMkLst>
            <pc:docMk/>
            <pc:sldMk cId="1578974546" sldId="256"/>
            <ac:spMk id="1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44F60-FEA1-8645-8D2A-8C4EFFF63FC1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21B9F3-1051-7B4B-ABA4-6814A2705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111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21B9F3-1051-7B4B-ABA4-6814A2705D2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474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E4D1-919C-E54D-9362-ED01684E26B2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34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E4D1-919C-E54D-9362-ED01684E26B2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13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E4D1-919C-E54D-9362-ED01684E26B2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097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E4D1-919C-E54D-9362-ED01684E26B2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6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E4D1-919C-E54D-9362-ED01684E26B2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735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E4D1-919C-E54D-9362-ED01684E26B2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321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E4D1-919C-E54D-9362-ED01684E26B2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055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E4D1-919C-E54D-9362-ED01684E26B2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73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E4D1-919C-E54D-9362-ED01684E26B2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897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E4D1-919C-E54D-9362-ED01684E26B2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3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E4D1-919C-E54D-9362-ED01684E26B2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396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7E4D1-919C-E54D-9362-ED01684E26B2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974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6634" y="62999"/>
            <a:ext cx="2693591" cy="2908489"/>
          </a:xfrm>
          <a:prstGeom prst="rect">
            <a:avLst/>
          </a:prstGeom>
          <a:noFill/>
          <a:ln w="38100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>
                <a:latin typeface="Sassoon Infant Std" panose="020B0503020103030203" pitchFamily="34" charset="0"/>
                <a:cs typeface="Sassoon Infant"/>
              </a:rPr>
              <a:t>As writers we will 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>
                <a:latin typeface="Sassoon Infant Std" panose="020B0503020103030203" pitchFamily="34" charset="0"/>
                <a:cs typeface="Sassoon Infant"/>
              </a:rPr>
              <a:t>Improving our inference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>
                <a:latin typeface="Sassoon Infant Std" panose="020B0503020103030203" pitchFamily="34" charset="0"/>
                <a:cs typeface="Sassoon Infant"/>
              </a:rPr>
              <a:t>Creating  newspapers.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>
                <a:latin typeface="Sassoon Infant Std" panose="020B0503020103030203" pitchFamily="34" charset="0"/>
                <a:cs typeface="Sassoon Infant"/>
              </a:rPr>
              <a:t>Creating a persuasive text linked to our topic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>
                <a:latin typeface="Sassoon Infant Std" panose="020B0503020103030203" pitchFamily="34" charset="0"/>
                <a:cs typeface="Sassoon Infant"/>
              </a:rPr>
              <a:t>Including subordinate and relative clauses where appropriate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>
                <a:latin typeface="Sassoon Infant Std" panose="020B0503020103030203" pitchFamily="34" charset="0"/>
                <a:cs typeface="Sassoon Infant"/>
              </a:rPr>
              <a:t>Using adverbials to start sentences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>
                <a:latin typeface="Sassoon Infant Std" panose="020B0503020103030203" pitchFamily="34" charset="0"/>
                <a:cs typeface="Sassoon Infant"/>
              </a:rPr>
              <a:t>Spell words ending in </a:t>
            </a:r>
            <a:r>
              <a:rPr lang="en-US" sz="1300" err="1">
                <a:latin typeface="Sassoon Infant Std" panose="020B0503020103030203" pitchFamily="34" charset="0"/>
                <a:cs typeface="Sassoon Infant"/>
              </a:rPr>
              <a:t>ly</a:t>
            </a:r>
            <a:r>
              <a:rPr lang="en-US" sz="1300">
                <a:latin typeface="Sassoon Infant Std" panose="020B0503020103030203" pitchFamily="34" charset="0"/>
                <a:cs typeface="Sassoon Infant"/>
              </a:rPr>
              <a:t>, le and al accurately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>
                <a:latin typeface="Sassoon Infant Std" panose="020B0503020103030203" pitchFamily="34" charset="0"/>
                <a:cs typeface="Sassoon Infant"/>
              </a:rPr>
              <a:t>Edit our work for accuracy in spelling and punctuation.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7182" y="47281"/>
            <a:ext cx="2950184" cy="2031325"/>
          </a:xfrm>
          <a:prstGeom prst="rect">
            <a:avLst/>
          </a:prstGeom>
          <a:noFill/>
          <a:ln w="38100" cmpd="sng">
            <a:solidFill>
              <a:schemeClr val="accent3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>
                <a:latin typeface="Sassoon Infant Std" panose="020B0503020103030203" pitchFamily="34" charset="0"/>
                <a:cs typeface="Sassoon Infant"/>
              </a:rPr>
              <a:t>As mathematicians we will be:</a:t>
            </a:r>
          </a:p>
          <a:p>
            <a:r>
              <a:rPr lang="en-US" sz="1400">
                <a:latin typeface="Sassoon Infant Std"/>
                <a:cs typeface="Sassoon Infant"/>
              </a:rPr>
              <a:t>Continue to apply our knowledge of the 4 operations</a:t>
            </a:r>
          </a:p>
          <a:p>
            <a:r>
              <a:rPr lang="en-US" sz="1400">
                <a:latin typeface="Sassoon Infant Std" panose="020B0503020103030203" pitchFamily="34" charset="0"/>
                <a:cs typeface="Sassoon Infant"/>
              </a:rPr>
              <a:t>Continuing to learn about decimals and make links to percentages</a:t>
            </a:r>
          </a:p>
          <a:p>
            <a:r>
              <a:rPr lang="en-US" sz="1400">
                <a:latin typeface="Sassoon Infant Std" panose="020B0503020103030203" pitchFamily="34" charset="0"/>
                <a:cs typeface="Sassoon Infant"/>
              </a:rPr>
              <a:t>Be able to calculate the area and perimeter of various shapes.</a:t>
            </a:r>
          </a:p>
          <a:p>
            <a:r>
              <a:rPr lang="en-US" sz="1400">
                <a:latin typeface="Sassoon Infant Std" panose="020B0503020103030203" pitchFamily="34" charset="0"/>
                <a:cs typeface="Sassoon Infant"/>
              </a:rPr>
              <a:t>Recall multiplication and addition facts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08031" y="26186"/>
            <a:ext cx="3078869" cy="1938992"/>
          </a:xfrm>
          <a:prstGeom prst="rect">
            <a:avLst/>
          </a:prstGeom>
          <a:noFill/>
          <a:ln w="38100" cmpd="sng">
            <a:solidFill>
              <a:srgbClr val="FFFF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b="1">
                <a:latin typeface="Sassoon Infant Std" panose="020B0503020103030203" pitchFamily="34" charset="0"/>
                <a:cs typeface="Sassoon Infant"/>
              </a:rPr>
              <a:t>As scientists we will be:</a:t>
            </a:r>
          </a:p>
          <a:p>
            <a:r>
              <a:rPr lang="en-US" sz="1200">
                <a:latin typeface="Sassoon Infant Std"/>
                <a:cs typeface="Sassoon Infant"/>
              </a:rPr>
              <a:t>Learning about </a:t>
            </a:r>
            <a:r>
              <a:rPr lang="en-US" sz="1200" err="1">
                <a:latin typeface="Sassoon Infant Std"/>
                <a:cs typeface="Sassoon Infant"/>
              </a:rPr>
              <a:t>seperating</a:t>
            </a:r>
            <a:r>
              <a:rPr lang="en-US" sz="1200">
                <a:latin typeface="Sassoon Infant Std"/>
                <a:cs typeface="Sassoon Infant"/>
              </a:rPr>
              <a:t> materials:</a:t>
            </a:r>
          </a:p>
          <a:p>
            <a:pPr marL="171450" indent="-171450">
              <a:buFont typeface="Arial"/>
              <a:buChar char="•"/>
            </a:pPr>
            <a:r>
              <a:rPr lang="en-US" sz="1200">
                <a:latin typeface="Sassoon Infant Std"/>
                <a:cs typeface="Sassoon Infant"/>
              </a:rPr>
              <a:t>Using magnets and </a:t>
            </a:r>
            <a:r>
              <a:rPr lang="en-US" sz="1200" err="1">
                <a:latin typeface="Sassoon Infant Std"/>
                <a:cs typeface="Sassoon Infant"/>
              </a:rPr>
              <a:t>eletricity</a:t>
            </a:r>
            <a:r>
              <a:rPr lang="en-US" sz="1200">
                <a:latin typeface="Sassoon Infant Std"/>
                <a:cs typeface="Sassoon Infant"/>
              </a:rPr>
              <a:t> circuits to identify properties of materials</a:t>
            </a:r>
          </a:p>
          <a:p>
            <a:pPr marL="171450" indent="-171450">
              <a:buFont typeface="Arial"/>
              <a:buChar char="•"/>
            </a:pPr>
            <a:r>
              <a:rPr lang="en-US" sz="1200">
                <a:latin typeface="Sassoon Infant Std"/>
                <a:cs typeface="Sassoon Infant"/>
              </a:rPr>
              <a:t>Understanding what dissolving is</a:t>
            </a:r>
          </a:p>
          <a:p>
            <a:pPr marL="171450" indent="-171450">
              <a:buFont typeface="Arial"/>
              <a:buChar char="•"/>
            </a:pPr>
            <a:r>
              <a:rPr lang="en-US" sz="1200">
                <a:latin typeface="Sassoon Infant Std"/>
                <a:cs typeface="Sassoon Infant"/>
              </a:rPr>
              <a:t>Being able to identify substances that dissolve.</a:t>
            </a:r>
          </a:p>
          <a:p>
            <a:pPr marL="171450" indent="-171450">
              <a:buFont typeface="Arial"/>
              <a:buChar char="•"/>
            </a:pPr>
            <a:r>
              <a:rPr lang="en-US" sz="1200">
                <a:latin typeface="Sassoon Infant Std"/>
                <a:cs typeface="Sassoon Infant"/>
              </a:rPr>
              <a:t>Learning about saturation </a:t>
            </a:r>
          </a:p>
          <a:p>
            <a:pPr marL="171450" indent="-171450">
              <a:buFont typeface="Arial"/>
              <a:buChar char="•"/>
            </a:pPr>
            <a:r>
              <a:rPr lang="en-US" sz="1200" err="1">
                <a:latin typeface="Sassoon Infant Std"/>
                <a:cs typeface="Sassoon Infant"/>
              </a:rPr>
              <a:t>KNow</a:t>
            </a:r>
            <a:r>
              <a:rPr lang="en-US" sz="1200">
                <a:latin typeface="Sassoon Infant Std"/>
                <a:cs typeface="Sassoon Infant"/>
              </a:rPr>
              <a:t> the best method to use when separating a mixture.</a:t>
            </a:r>
            <a:endParaRPr lang="en-US" sz="1200">
              <a:latin typeface="Sassoon Infant Std" panose="020B0503020103030203" pitchFamily="34" charset="0"/>
              <a:cs typeface="Sassoon Infan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6181" y="1301657"/>
            <a:ext cx="419387" cy="38029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966897" y="2153525"/>
            <a:ext cx="2046113" cy="2031325"/>
          </a:xfrm>
          <a:prstGeom prst="rect">
            <a:avLst/>
          </a:prstGeom>
          <a:noFill/>
          <a:ln w="38100" cmpd="sng">
            <a:solidFill>
              <a:schemeClr val="accent6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>
                <a:latin typeface="Sassoon Infant Std" panose="020B0503020103030203" pitchFamily="34" charset="0"/>
                <a:cs typeface="Sassoon Infant"/>
              </a:rPr>
              <a:t>As designers we will be:</a:t>
            </a:r>
          </a:p>
          <a:p>
            <a:r>
              <a:rPr lang="en-US" sz="1400">
                <a:latin typeface="Sassoon Infant Std"/>
                <a:cs typeface="Sassoon Infant"/>
              </a:rPr>
              <a:t>Understanding and learning what a poke bowl is</a:t>
            </a:r>
            <a:endParaRPr lang="en-US" sz="1400">
              <a:latin typeface="Sassoon Infant Std" panose="020B0503020103030203" pitchFamily="34" charset="0"/>
              <a:cs typeface="Sassoon Infant"/>
            </a:endParaRPr>
          </a:p>
          <a:p>
            <a:r>
              <a:rPr lang="en-US" sz="1400">
                <a:latin typeface="Sassoon Infant Std"/>
                <a:cs typeface="Sassoon Infant"/>
              </a:rPr>
              <a:t>Revising our methods for cutting </a:t>
            </a:r>
            <a:endParaRPr lang="en-US" sz="1400">
              <a:latin typeface="Sassoon Infant Std" panose="020B0503020103030203" pitchFamily="34" charset="0"/>
              <a:cs typeface="Sassoon Infant"/>
            </a:endParaRPr>
          </a:p>
          <a:p>
            <a:r>
              <a:rPr lang="en-US" sz="1400">
                <a:latin typeface="Sassoon Infant Std"/>
                <a:cs typeface="Sassoon Infant"/>
              </a:rPr>
              <a:t>Planning, making and evaluating our own Poke bowl</a:t>
            </a:r>
          </a:p>
        </p:txBody>
      </p:sp>
      <p:sp>
        <p:nvSpPr>
          <p:cNvPr id="18" name="Explosion 1 17"/>
          <p:cNvSpPr/>
          <p:nvPr/>
        </p:nvSpPr>
        <p:spPr>
          <a:xfrm>
            <a:off x="2292350" y="1553692"/>
            <a:ext cx="4559300" cy="2839952"/>
          </a:xfrm>
          <a:prstGeom prst="irregularSeal1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assoon Infant Std" panose="020B0503020103030203" pitchFamily="34" charset="0"/>
              <a:cs typeface="Sassoon Infant"/>
            </a:endParaRPr>
          </a:p>
          <a:p>
            <a:pPr algn="ctr"/>
            <a:r>
              <a:rPr lang="en-US" sz="20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 Infant Std" panose="020B0503020103030203" pitchFamily="34" charset="0"/>
                <a:cs typeface="Sassoon Infant"/>
              </a:rPr>
              <a:t>The Greeks Pt1</a:t>
            </a:r>
          </a:p>
          <a:p>
            <a:pPr algn="ctr"/>
            <a:r>
              <a:rPr lang="en-US" sz="20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 Infant Std" panose="020B0503020103030203" pitchFamily="34" charset="0"/>
                <a:cs typeface="Sassoon Infant"/>
              </a:rPr>
              <a:t>Why were they so great?</a:t>
            </a:r>
          </a:p>
          <a:p>
            <a:pPr algn="ctr"/>
            <a:endParaRPr lang="en-US" sz="200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 Infant Std" panose="020B0503020103030203" pitchFamily="34" charset="0"/>
              <a:cs typeface="Sassoon Infan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6634" y="5594234"/>
            <a:ext cx="5784183" cy="1169551"/>
          </a:xfrm>
          <a:prstGeom prst="rect">
            <a:avLst/>
          </a:prstGeom>
          <a:noFill/>
          <a:ln w="38100" cmpd="sng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>
                <a:latin typeface="Sassoon Infant Std" panose="020B0503020103030203" pitchFamily="34" charset="0"/>
                <a:cs typeface="Sassoon Infant"/>
              </a:rPr>
              <a:t>Throughout the topic we will be working 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>
                <a:latin typeface="Sassoon Infant Std" panose="020B0503020103030203" pitchFamily="34" charset="0"/>
                <a:cs typeface="Sassoon Infant"/>
              </a:rPr>
              <a:t>trying to be more independent and doing </a:t>
            </a:r>
          </a:p>
          <a:p>
            <a:r>
              <a:rPr lang="en-US" sz="1400">
                <a:latin typeface="Sassoon Infant Std" panose="020B0503020103030203" pitchFamily="34" charset="0"/>
                <a:cs typeface="Sassoon Infant"/>
              </a:rPr>
              <a:t>        things for ourselves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>
                <a:latin typeface="Sassoon Infant Std" panose="020B0503020103030203" pitchFamily="34" charset="0"/>
                <a:cs typeface="Sassoon Infant"/>
              </a:rPr>
              <a:t>Understanding tolerance and respect for others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>
                <a:latin typeface="Sassoon Infant Std" panose="020B0503020103030203" pitchFamily="34" charset="0"/>
                <a:cs typeface="Sassoon Infant"/>
              </a:rPr>
              <a:t>being responsible for ourselves and our classroom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9170" y="5923538"/>
            <a:ext cx="1450919" cy="51094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969939" y="4182356"/>
            <a:ext cx="2910160" cy="1323439"/>
          </a:xfrm>
          <a:prstGeom prst="rect">
            <a:avLst/>
          </a:prstGeom>
          <a:noFill/>
          <a:ln w="38100" cmpd="sng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>
                <a:latin typeface="Sassoon Infant Std" panose="020B0503020103030203" pitchFamily="34" charset="0"/>
                <a:cs typeface="Sassoon Infant"/>
              </a:rPr>
              <a:t>We will be focusing on the following the new </a:t>
            </a:r>
            <a:r>
              <a:rPr lang="en-US" sz="1400" b="1">
                <a:latin typeface="Sassoon Infant Std" panose="020B0503020103030203" pitchFamily="34" charset="0"/>
                <a:cs typeface="Sassoon Infant"/>
              </a:rPr>
              <a:t>Learn Together </a:t>
            </a:r>
            <a:r>
              <a:rPr lang="en-US" sz="1400">
                <a:latin typeface="Sassoon Infant Std" panose="020B0503020103030203" pitchFamily="34" charset="0"/>
                <a:cs typeface="Sassoon Infant"/>
              </a:rPr>
              <a:t>strands:</a:t>
            </a:r>
          </a:p>
          <a:p>
            <a:r>
              <a:rPr lang="en-US" sz="1300" b="1">
                <a:latin typeface="Sassoon Infant Std" panose="020B0503020103030203" pitchFamily="34" charset="0"/>
                <a:cs typeface="Sassoon Infant"/>
              </a:rPr>
              <a:t>Belief systems, An ethical approach to the environment, Equality and Justice and Values and Ethical Perspectives.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742" y="3272983"/>
            <a:ext cx="2771374" cy="2031325"/>
          </a:xfrm>
          <a:prstGeom prst="rect">
            <a:avLst/>
          </a:prstGeom>
          <a:noFill/>
          <a:ln w="38100" cmpd="sng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>
                <a:latin typeface="Sassoon Infant Std" panose="020B0503020103030203" pitchFamily="34" charset="0"/>
                <a:cs typeface="Sassoon Infant"/>
              </a:rPr>
              <a:t>As athletes we will 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>
                <a:latin typeface="Sassoon Infant Std" panose="020B0503020103030203" pitchFamily="34" charset="0"/>
                <a:cs typeface="Sassoon Infant"/>
              </a:rPr>
              <a:t>Creating movements in gymnastics both on and off apparatus linked to the skills of forward and backward rolls.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>
                <a:latin typeface="Sassoon Infant Std" panose="020B0503020103030203" pitchFamily="34" charset="0"/>
                <a:cs typeface="Sassoon Infant"/>
              </a:rPr>
              <a:t>Team Games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>
              <a:latin typeface="Sassoon Infant Std" panose="020B0503020103030203" pitchFamily="34" charset="0"/>
              <a:cs typeface="Sassoon Infan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>
              <a:latin typeface="Sassoon Infant Std" panose="020B0503020103030203" pitchFamily="34" charset="0"/>
              <a:cs typeface="Sassoon Infant"/>
            </a:endParaRPr>
          </a:p>
          <a:p>
            <a:endParaRPr lang="en-US" sz="1400">
              <a:latin typeface="Sassoon Infant Std" panose="020B0503020103030203" pitchFamily="34" charset="0"/>
              <a:cs typeface="Sassoon Infan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56DD3D-F454-6E41-9913-FAE902E1A152}"/>
              </a:ext>
            </a:extLst>
          </p:cNvPr>
          <p:cNvSpPr txBox="1"/>
          <p:nvPr/>
        </p:nvSpPr>
        <p:spPr>
          <a:xfrm>
            <a:off x="5982747" y="4350201"/>
            <a:ext cx="3032821" cy="2246769"/>
          </a:xfrm>
          <a:prstGeom prst="rect">
            <a:avLst/>
          </a:prstGeom>
          <a:noFill/>
          <a:ln w="381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>
                <a:latin typeface="Sassoon Infant Std" panose="020B0503020103030203" pitchFamily="34" charset="0"/>
              </a:rPr>
              <a:t>As historians we will be:</a:t>
            </a:r>
          </a:p>
          <a:p>
            <a:r>
              <a:rPr lang="en-US" sz="1400">
                <a:latin typeface="Sassoon Infant Std" panose="020B0503020103030203" pitchFamily="34" charset="0"/>
              </a:rPr>
              <a:t>Understanding and learning about Modern Greece</a:t>
            </a:r>
          </a:p>
          <a:p>
            <a:r>
              <a:rPr lang="en-US" sz="1400">
                <a:latin typeface="Sassoon Infant Std" panose="020B0503020103030203" pitchFamily="34" charset="0"/>
              </a:rPr>
              <a:t>Comparing the Athenians to the Spartans</a:t>
            </a:r>
          </a:p>
          <a:p>
            <a:r>
              <a:rPr lang="en-US" sz="1400">
                <a:latin typeface="Sassoon Infant Std" panose="020B0503020103030203" pitchFamily="34" charset="0"/>
              </a:rPr>
              <a:t>Learning about triremes and hoplites</a:t>
            </a:r>
          </a:p>
          <a:p>
            <a:r>
              <a:rPr lang="en-US" sz="1400">
                <a:latin typeface="Sassoon Infant Std" panose="020B0503020103030203" pitchFamily="34" charset="0"/>
              </a:rPr>
              <a:t>Understanding the events of the Battle of Marathon</a:t>
            </a:r>
          </a:p>
          <a:p>
            <a:r>
              <a:rPr lang="en-US" sz="1400">
                <a:latin typeface="Sassoon Infant Std" panose="020B0503020103030203" pitchFamily="34" charset="0"/>
              </a:rPr>
              <a:t>Able to name some </a:t>
            </a:r>
            <a:r>
              <a:rPr lang="en-US" sz="1400" err="1">
                <a:latin typeface="Sassoon Infant Std" panose="020B0503020103030203" pitchFamily="34" charset="0"/>
              </a:rPr>
              <a:t>greek</a:t>
            </a:r>
            <a:r>
              <a:rPr lang="en-US" sz="1400">
                <a:latin typeface="Sassoon Infant Std" panose="020B0503020103030203" pitchFamily="34" charset="0"/>
              </a:rPr>
              <a:t> gods and what their role was</a:t>
            </a:r>
          </a:p>
        </p:txBody>
      </p:sp>
    </p:spTree>
    <p:extLst>
      <p:ext uri="{BB962C8B-B14F-4D97-AF65-F5344CB8AC3E}">
        <p14:creationId xmlns:p14="http://schemas.microsoft.com/office/powerpoint/2010/main" val="1578974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0b8db74-e871-444f-9863-37bd1cbb2438">
      <Terms xmlns="http://schemas.microsoft.com/office/infopath/2007/PartnerControls"/>
    </lcf76f155ced4ddcb4097134ff3c332f>
    <TaxCatchAll xmlns="859e476f-6fb8-4f94-81b5-67fb467e7b2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8513FB84FD5B46905482098FC0BB52" ma:contentTypeVersion="23" ma:contentTypeDescription="Create a new document." ma:contentTypeScope="" ma:versionID="db860acb25096c51fd588821769c1cea">
  <xsd:schema xmlns:xsd="http://www.w3.org/2001/XMLSchema" xmlns:xs="http://www.w3.org/2001/XMLSchema" xmlns:p="http://schemas.microsoft.com/office/2006/metadata/properties" xmlns:ns2="60b8db74-e871-444f-9863-37bd1cbb2438" xmlns:ns3="859e476f-6fb8-4f94-81b5-67fb467e7b29" targetNamespace="http://schemas.microsoft.com/office/2006/metadata/properties" ma:root="true" ma:fieldsID="4b1cedf56b8961e69486346becd651ca" ns2:_="" ns3:_="">
    <xsd:import namespace="60b8db74-e871-444f-9863-37bd1cbb2438"/>
    <xsd:import namespace="859e476f-6fb8-4f94-81b5-67fb467e7b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b8db74-e871-444f-9863-37bd1cbb24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09459ae-8277-4de3-8c6e-43e837f8a5f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9e476f-6fb8-4f94-81b5-67fb467e7b2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d7054ef2-582f-4759-b8b7-05869dc235fd}" ma:internalName="TaxCatchAll" ma:showField="CatchAllData" ma:web="859e476f-6fb8-4f94-81b5-67fb467e7b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36D217-B5C6-4CE6-8CFE-3F766EDC38E3}">
  <ds:schemaRefs>
    <ds:schemaRef ds:uri="60b8db74-e871-444f-9863-37bd1cbb2438"/>
    <ds:schemaRef ds:uri="859e476f-6fb8-4f94-81b5-67fb467e7b2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4886C86-7A14-4052-8806-6C81798B606F}">
  <ds:schemaRefs>
    <ds:schemaRef ds:uri="60b8db74-e871-444f-9863-37bd1cbb2438"/>
    <ds:schemaRef ds:uri="859e476f-6fb8-4f94-81b5-67fb467e7b2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48A3C37-F949-4400-AF36-C93DB4A0BC1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Redfield ET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Garnett</dc:creator>
  <cp:revision>1</cp:revision>
  <cp:lastPrinted>2018-09-06T14:27:03Z</cp:lastPrinted>
  <dcterms:created xsi:type="dcterms:W3CDTF">2015-02-11T13:31:43Z</dcterms:created>
  <dcterms:modified xsi:type="dcterms:W3CDTF">2026-02-22T18:30:26Z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0x010100338513FB84FD5B46905482098FC0BB52</vt:lpwstr>
  </property>
  <property fmtid="{D5CDD505-2E9C-101B-9397-08002B2CF9AE}" pid="3" name="MediaServiceImageTags">
    <vt:lpwstr/>
  </property>
</Properties>
</file>